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0160000" cy="7620000"/>
  <p:notesSz cx="7620000" cy="10160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6" d="100"/>
          <a:sy n="106" d="100"/>
        </p:scale>
        <p:origin x="-1398" y="-12"/>
      </p:cViewPr>
      <p:guideLst>
        <p:guide orient="horz" pos="2400"/>
        <p:guide pos="32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70250" y="762000"/>
            <a:ext cx="5080250" cy="381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140771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i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" name="Google Shape;21;i0:notes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i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i58:notes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i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i64:notes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i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i71:notes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i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i78:notes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i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i84:notes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i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i90:notes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i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i99:notes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i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i110:notes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i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i118:notes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i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i123:notes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i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i10:notes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i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i128:notes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i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i15:notes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i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i22:notes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i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i28:notes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i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i34:notes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i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i40:notes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i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i47:notes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i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i51:notes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6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3"/>
          <p:cNvSpPr txBox="1">
            <a:spLocks noGrp="1"/>
          </p:cNvSpPr>
          <p:nvPr>
            <p:ph type="ctrTitle"/>
          </p:nvPr>
        </p:nvSpPr>
        <p:spPr>
          <a:xfrm>
            <a:off x="914400" y="3048000"/>
            <a:ext cx="83312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subTitle" idx="1"/>
          </p:nvPr>
        </p:nvSpPr>
        <p:spPr>
          <a:xfrm>
            <a:off x="1828800" y="4572000"/>
            <a:ext cx="650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9550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67"/>
              <a:buChar char="●"/>
              <a:defRPr sz="4266"/>
            </a:lvl1pPr>
            <a:lvl2pPr lvl="1">
              <a:spcBef>
                <a:spcPts val="0"/>
              </a:spcBef>
              <a:spcAft>
                <a:spcPts val="0"/>
              </a:spcAft>
              <a:buSzPts val="4267"/>
              <a:buChar char="○"/>
              <a:defRPr sz="4266"/>
            </a:lvl2pPr>
            <a:lvl3pPr lvl="2">
              <a:spcBef>
                <a:spcPts val="0"/>
              </a:spcBef>
              <a:spcAft>
                <a:spcPts val="0"/>
              </a:spcAft>
              <a:buSzPts val="4267"/>
              <a:buChar char="■"/>
              <a:defRPr sz="4266"/>
            </a:lvl3pPr>
            <a:lvl4pPr lvl="3">
              <a:spcBef>
                <a:spcPts val="0"/>
              </a:spcBef>
              <a:spcAft>
                <a:spcPts val="0"/>
              </a:spcAft>
              <a:buSzPts val="4267"/>
              <a:buChar char="●"/>
              <a:defRPr sz="4266"/>
            </a:lvl4pPr>
            <a:lvl5pPr lvl="4">
              <a:spcBef>
                <a:spcPts val="0"/>
              </a:spcBef>
              <a:spcAft>
                <a:spcPts val="0"/>
              </a:spcAft>
              <a:buSzPts val="4267"/>
              <a:buChar char="○"/>
              <a:defRPr sz="4266"/>
            </a:lvl5pPr>
            <a:lvl6pPr lvl="5">
              <a:spcBef>
                <a:spcPts val="0"/>
              </a:spcBef>
              <a:spcAft>
                <a:spcPts val="0"/>
              </a:spcAft>
              <a:buSzPts val="4267"/>
              <a:buChar char="■"/>
              <a:defRPr sz="4266"/>
            </a:lvl6pPr>
            <a:lvl7pPr lvl="6">
              <a:spcBef>
                <a:spcPts val="0"/>
              </a:spcBef>
              <a:spcAft>
                <a:spcPts val="0"/>
              </a:spcAft>
              <a:buSzPts val="4267"/>
              <a:buChar char="●"/>
              <a:defRPr sz="4266"/>
            </a:lvl7pPr>
            <a:lvl8pPr lvl="7">
              <a:spcBef>
                <a:spcPts val="0"/>
              </a:spcBef>
              <a:spcAft>
                <a:spcPts val="0"/>
              </a:spcAft>
              <a:buSzPts val="4267"/>
              <a:buChar char="○"/>
              <a:defRPr sz="4266"/>
            </a:lvl8pPr>
            <a:lvl9pPr lvl="8">
              <a:spcBef>
                <a:spcPts val="0"/>
              </a:spcBef>
              <a:spcAft>
                <a:spcPts val="0"/>
              </a:spcAft>
              <a:buSzPts val="4267"/>
              <a:buChar char="■"/>
              <a:defRPr sz="4266"/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body" idx="1"/>
          </p:nvPr>
        </p:nvSpPr>
        <p:spPr>
          <a:xfrm>
            <a:off x="304800" y="1828800"/>
            <a:ext cx="95504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7933">
              <a:spcBef>
                <a:spcPts val="0"/>
              </a:spcBef>
              <a:spcAft>
                <a:spcPts val="0"/>
              </a:spcAft>
              <a:buSzPts val="2667"/>
              <a:buChar char="●"/>
              <a:defRPr sz="2666"/>
            </a:lvl1pPr>
            <a:lvl2pPr marL="914400" lvl="1" indent="-397933">
              <a:spcBef>
                <a:spcPts val="0"/>
              </a:spcBef>
              <a:spcAft>
                <a:spcPts val="0"/>
              </a:spcAft>
              <a:buSzPts val="2667"/>
              <a:buChar char="○"/>
              <a:defRPr sz="2666"/>
            </a:lvl2pPr>
            <a:lvl3pPr marL="1371600" lvl="2" indent="-397933">
              <a:spcBef>
                <a:spcPts val="0"/>
              </a:spcBef>
              <a:spcAft>
                <a:spcPts val="0"/>
              </a:spcAft>
              <a:buSzPts val="2667"/>
              <a:buChar char="■"/>
              <a:defRPr sz="2666"/>
            </a:lvl3pPr>
            <a:lvl4pPr marL="1828800" lvl="3" indent="-397933">
              <a:spcBef>
                <a:spcPts val="0"/>
              </a:spcBef>
              <a:spcAft>
                <a:spcPts val="0"/>
              </a:spcAft>
              <a:buSzPts val="2667"/>
              <a:buChar char="●"/>
              <a:defRPr sz="2666"/>
            </a:lvl4pPr>
            <a:lvl5pPr marL="2286000" lvl="4" indent="-397933">
              <a:spcBef>
                <a:spcPts val="0"/>
              </a:spcBef>
              <a:spcAft>
                <a:spcPts val="0"/>
              </a:spcAft>
              <a:buSzPts val="2667"/>
              <a:buChar char="○"/>
              <a:defRPr sz="2666"/>
            </a:lvl5pPr>
            <a:lvl6pPr marL="2743200" lvl="5" indent="-397933">
              <a:spcBef>
                <a:spcPts val="0"/>
              </a:spcBef>
              <a:spcAft>
                <a:spcPts val="0"/>
              </a:spcAft>
              <a:buSzPts val="2667"/>
              <a:buChar char="■"/>
              <a:defRPr sz="2666"/>
            </a:lvl6pPr>
            <a:lvl7pPr marL="3200400" lvl="6" indent="-397933">
              <a:spcBef>
                <a:spcPts val="0"/>
              </a:spcBef>
              <a:spcAft>
                <a:spcPts val="0"/>
              </a:spcAft>
              <a:buSzPts val="2667"/>
              <a:buChar char="●"/>
              <a:defRPr sz="2666"/>
            </a:lvl7pPr>
            <a:lvl8pPr marL="3657600" lvl="7" indent="-397933">
              <a:spcBef>
                <a:spcPts val="0"/>
              </a:spcBef>
              <a:spcAft>
                <a:spcPts val="0"/>
              </a:spcAft>
              <a:buSzPts val="2667"/>
              <a:buChar char="○"/>
              <a:defRPr sz="2666"/>
            </a:lvl8pPr>
            <a:lvl9pPr marL="4114800" lvl="8" indent="-397933">
              <a:spcBef>
                <a:spcPts val="0"/>
              </a:spcBef>
              <a:spcAft>
                <a:spcPts val="0"/>
              </a:spcAft>
              <a:buSzPts val="2667"/>
              <a:buChar char="■"/>
              <a:defRPr sz="2666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9550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67"/>
              <a:buChar char="●"/>
              <a:defRPr sz="4266"/>
            </a:lvl1pPr>
            <a:lvl2pPr lvl="1">
              <a:spcBef>
                <a:spcPts val="0"/>
              </a:spcBef>
              <a:spcAft>
                <a:spcPts val="0"/>
              </a:spcAft>
              <a:buSzPts val="4267"/>
              <a:buChar char="○"/>
              <a:defRPr sz="4266"/>
            </a:lvl2pPr>
            <a:lvl3pPr lvl="2">
              <a:spcBef>
                <a:spcPts val="0"/>
              </a:spcBef>
              <a:spcAft>
                <a:spcPts val="0"/>
              </a:spcAft>
              <a:buSzPts val="4267"/>
              <a:buChar char="■"/>
              <a:defRPr sz="4266"/>
            </a:lvl3pPr>
            <a:lvl4pPr lvl="3">
              <a:spcBef>
                <a:spcPts val="0"/>
              </a:spcBef>
              <a:spcAft>
                <a:spcPts val="0"/>
              </a:spcAft>
              <a:buSzPts val="4267"/>
              <a:buChar char="●"/>
              <a:defRPr sz="4266"/>
            </a:lvl4pPr>
            <a:lvl5pPr lvl="4">
              <a:spcBef>
                <a:spcPts val="0"/>
              </a:spcBef>
              <a:spcAft>
                <a:spcPts val="0"/>
              </a:spcAft>
              <a:buSzPts val="4267"/>
              <a:buChar char="○"/>
              <a:defRPr sz="4266"/>
            </a:lvl5pPr>
            <a:lvl6pPr lvl="5">
              <a:spcBef>
                <a:spcPts val="0"/>
              </a:spcBef>
              <a:spcAft>
                <a:spcPts val="0"/>
              </a:spcAft>
              <a:buSzPts val="4267"/>
              <a:buChar char="■"/>
              <a:defRPr sz="4266"/>
            </a:lvl6pPr>
            <a:lvl7pPr lvl="6">
              <a:spcBef>
                <a:spcPts val="0"/>
              </a:spcBef>
              <a:spcAft>
                <a:spcPts val="0"/>
              </a:spcAft>
              <a:buSzPts val="4267"/>
              <a:buChar char="●"/>
              <a:defRPr sz="4266"/>
            </a:lvl7pPr>
            <a:lvl8pPr lvl="7">
              <a:spcBef>
                <a:spcPts val="0"/>
              </a:spcBef>
              <a:spcAft>
                <a:spcPts val="0"/>
              </a:spcAft>
              <a:buSzPts val="4267"/>
              <a:buChar char="○"/>
              <a:defRPr sz="4266"/>
            </a:lvl8pPr>
            <a:lvl9pPr lvl="8">
              <a:spcBef>
                <a:spcPts val="0"/>
              </a:spcBef>
              <a:spcAft>
                <a:spcPts val="0"/>
              </a:spcAft>
              <a:buSzPts val="4267"/>
              <a:buChar char="■"/>
              <a:defRPr sz="4266"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body" idx="1"/>
          </p:nvPr>
        </p:nvSpPr>
        <p:spPr>
          <a:xfrm>
            <a:off x="304800" y="1828800"/>
            <a:ext cx="44704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7933">
              <a:spcBef>
                <a:spcPts val="0"/>
              </a:spcBef>
              <a:spcAft>
                <a:spcPts val="0"/>
              </a:spcAft>
              <a:buSzPts val="2667"/>
              <a:buChar char="●"/>
              <a:defRPr sz="2666"/>
            </a:lvl1pPr>
            <a:lvl2pPr marL="914400" lvl="1" indent="-397933">
              <a:spcBef>
                <a:spcPts val="0"/>
              </a:spcBef>
              <a:spcAft>
                <a:spcPts val="0"/>
              </a:spcAft>
              <a:buSzPts val="2667"/>
              <a:buChar char="○"/>
              <a:defRPr sz="2666"/>
            </a:lvl2pPr>
            <a:lvl3pPr marL="1371600" lvl="2" indent="-397933">
              <a:spcBef>
                <a:spcPts val="0"/>
              </a:spcBef>
              <a:spcAft>
                <a:spcPts val="0"/>
              </a:spcAft>
              <a:buSzPts val="2667"/>
              <a:buChar char="■"/>
              <a:defRPr sz="2666"/>
            </a:lvl3pPr>
            <a:lvl4pPr marL="1828800" lvl="3" indent="-397933">
              <a:spcBef>
                <a:spcPts val="0"/>
              </a:spcBef>
              <a:spcAft>
                <a:spcPts val="0"/>
              </a:spcAft>
              <a:buSzPts val="2667"/>
              <a:buChar char="●"/>
              <a:defRPr sz="2666"/>
            </a:lvl4pPr>
            <a:lvl5pPr marL="2286000" lvl="4" indent="-397933">
              <a:spcBef>
                <a:spcPts val="0"/>
              </a:spcBef>
              <a:spcAft>
                <a:spcPts val="0"/>
              </a:spcAft>
              <a:buSzPts val="2667"/>
              <a:buChar char="○"/>
              <a:defRPr sz="2666"/>
            </a:lvl5pPr>
            <a:lvl6pPr marL="2743200" lvl="5" indent="-397933">
              <a:spcBef>
                <a:spcPts val="0"/>
              </a:spcBef>
              <a:spcAft>
                <a:spcPts val="0"/>
              </a:spcAft>
              <a:buSzPts val="2667"/>
              <a:buChar char="■"/>
              <a:defRPr sz="2666"/>
            </a:lvl6pPr>
            <a:lvl7pPr marL="3200400" lvl="6" indent="-397933">
              <a:spcBef>
                <a:spcPts val="0"/>
              </a:spcBef>
              <a:spcAft>
                <a:spcPts val="0"/>
              </a:spcAft>
              <a:buSzPts val="2667"/>
              <a:buChar char="●"/>
              <a:defRPr sz="2666"/>
            </a:lvl7pPr>
            <a:lvl8pPr marL="3657600" lvl="7" indent="-397933">
              <a:spcBef>
                <a:spcPts val="0"/>
              </a:spcBef>
              <a:spcAft>
                <a:spcPts val="0"/>
              </a:spcAft>
              <a:buSzPts val="2667"/>
              <a:buChar char="○"/>
              <a:defRPr sz="2666"/>
            </a:lvl8pPr>
            <a:lvl9pPr marL="4114800" lvl="8" indent="-397933">
              <a:spcBef>
                <a:spcPts val="0"/>
              </a:spcBef>
              <a:spcAft>
                <a:spcPts val="0"/>
              </a:spcAft>
              <a:buSzPts val="2667"/>
              <a:buChar char="■"/>
              <a:defRPr sz="2666"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body" idx="2"/>
          </p:nvPr>
        </p:nvSpPr>
        <p:spPr>
          <a:xfrm>
            <a:off x="5384800" y="1828800"/>
            <a:ext cx="44704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7933">
              <a:spcBef>
                <a:spcPts val="0"/>
              </a:spcBef>
              <a:spcAft>
                <a:spcPts val="0"/>
              </a:spcAft>
              <a:buSzPts val="2667"/>
              <a:buChar char="●"/>
              <a:defRPr sz="2666"/>
            </a:lvl1pPr>
            <a:lvl2pPr marL="914400" lvl="1" indent="-397933">
              <a:spcBef>
                <a:spcPts val="0"/>
              </a:spcBef>
              <a:spcAft>
                <a:spcPts val="0"/>
              </a:spcAft>
              <a:buSzPts val="2667"/>
              <a:buChar char="○"/>
              <a:defRPr sz="2666"/>
            </a:lvl2pPr>
            <a:lvl3pPr marL="1371600" lvl="2" indent="-397933">
              <a:spcBef>
                <a:spcPts val="0"/>
              </a:spcBef>
              <a:spcAft>
                <a:spcPts val="0"/>
              </a:spcAft>
              <a:buSzPts val="2667"/>
              <a:buChar char="■"/>
              <a:defRPr sz="2666"/>
            </a:lvl3pPr>
            <a:lvl4pPr marL="1828800" lvl="3" indent="-397933">
              <a:spcBef>
                <a:spcPts val="0"/>
              </a:spcBef>
              <a:spcAft>
                <a:spcPts val="0"/>
              </a:spcAft>
              <a:buSzPts val="2667"/>
              <a:buChar char="●"/>
              <a:defRPr sz="2666"/>
            </a:lvl4pPr>
            <a:lvl5pPr marL="2286000" lvl="4" indent="-397933">
              <a:spcBef>
                <a:spcPts val="0"/>
              </a:spcBef>
              <a:spcAft>
                <a:spcPts val="0"/>
              </a:spcAft>
              <a:buSzPts val="2667"/>
              <a:buChar char="○"/>
              <a:defRPr sz="2666"/>
            </a:lvl5pPr>
            <a:lvl6pPr marL="2743200" lvl="5" indent="-397933">
              <a:spcBef>
                <a:spcPts val="0"/>
              </a:spcBef>
              <a:spcAft>
                <a:spcPts val="0"/>
              </a:spcAft>
              <a:buSzPts val="2667"/>
              <a:buChar char="■"/>
              <a:defRPr sz="2666"/>
            </a:lvl6pPr>
            <a:lvl7pPr marL="3200400" lvl="6" indent="-397933">
              <a:spcBef>
                <a:spcPts val="0"/>
              </a:spcBef>
              <a:spcAft>
                <a:spcPts val="0"/>
              </a:spcAft>
              <a:buSzPts val="2667"/>
              <a:buChar char="●"/>
              <a:defRPr sz="2666"/>
            </a:lvl7pPr>
            <a:lvl8pPr marL="3657600" lvl="7" indent="-397933">
              <a:spcBef>
                <a:spcPts val="0"/>
              </a:spcBef>
              <a:spcAft>
                <a:spcPts val="0"/>
              </a:spcAft>
              <a:buSzPts val="2667"/>
              <a:buChar char="○"/>
              <a:defRPr sz="2666"/>
            </a:lvl8pPr>
            <a:lvl9pPr marL="4114800" lvl="8" indent="-397933">
              <a:spcBef>
                <a:spcPts val="0"/>
              </a:spcBef>
              <a:spcAft>
                <a:spcPts val="0"/>
              </a:spcAft>
              <a:buSzPts val="2667"/>
              <a:buChar char="■"/>
              <a:defRPr sz="2666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body" idx="1"/>
          </p:nvPr>
        </p:nvSpPr>
        <p:spPr>
          <a:xfrm>
            <a:off x="304800" y="6705600"/>
            <a:ext cx="9550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31800" algn="ctr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 algn="ctr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 algn="ctr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 algn="ctr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 algn="ctr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 algn="ctr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ctrTitle"/>
          </p:nvPr>
        </p:nvSpPr>
        <p:spPr>
          <a:xfrm>
            <a:off x="864300" y="474475"/>
            <a:ext cx="8507575" cy="1787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198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Evolução do Computador </a:t>
            </a:r>
            <a:br>
              <a:rPr lang="en-US" sz="48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8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parte 2</a:t>
            </a:r>
            <a:endParaRPr sz="488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7"/>
          <p:cNvSpPr txBox="1">
            <a:spLocks noGrp="1"/>
          </p:cNvSpPr>
          <p:nvPr>
            <p:ph type="subTitle" idx="1"/>
          </p:nvPr>
        </p:nvSpPr>
        <p:spPr>
          <a:xfrm>
            <a:off x="1541625" y="6062475"/>
            <a:ext cx="6983575" cy="1921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Prof. Gilberto Farias de Sousa Filho</a:t>
            </a:r>
            <a:endParaRPr sz="355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400" y="2455325"/>
            <a:ext cx="2127250" cy="11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650" y="3682975"/>
            <a:ext cx="2910400" cy="16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3325" y="3661825"/>
            <a:ext cx="1778000" cy="2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4000" y="2243650"/>
            <a:ext cx="2709325" cy="17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8000" y="4254475"/>
            <a:ext cx="2402400" cy="15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610300" y="356300"/>
            <a:ext cx="9015575" cy="124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198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88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Primeira </a:t>
            </a:r>
            <a:r>
              <a:rPr lang="en-US" sz="4888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Geração</a:t>
            </a:r>
            <a:r>
              <a:rPr lang="en-US" sz="4888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(1946-1959)</a:t>
            </a:r>
            <a:endParaRPr sz="4888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39440" y="1937792"/>
            <a:ext cx="3372543" cy="500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381000" marR="0" lvl="0" indent="-177800" algn="just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 1946 surge o </a:t>
            </a:r>
            <a:r>
              <a:rPr lang="en-US" sz="200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Eniac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(Electrical Numerical 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Integrator and Calculator)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8333"/>
              </a:lnSpc>
              <a:spcBef>
                <a:spcPts val="365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177800" algn="just" rtl="0">
              <a:lnSpc>
                <a:spcPct val="108333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1000 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vezes mais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rápido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qualquer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computador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anterior.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8333"/>
              </a:lnSpc>
              <a:spcBef>
                <a:spcPts val="365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177800" algn="just" rtl="0">
              <a:lnSpc>
                <a:spcPct val="108333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Aproximadamente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25 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 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comprimento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por 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5,5 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 de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altura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O seu peso total era de 30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toneladas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000" y="1968500"/>
            <a:ext cx="6572250" cy="49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541500" y="340425"/>
            <a:ext cx="9015575" cy="124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4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Segunda Geração (1959 a 1964)</a:t>
            </a:r>
            <a:endParaRPr sz="444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610300" y="1829150"/>
            <a:ext cx="9015575" cy="500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381000" marR="0" lvl="0" indent="-276577" algn="l" rtl="0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6"/>
              <a:buChar char="●"/>
            </a:pP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Utilização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Transistores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9921"/>
              </a:lnSpc>
              <a:spcBef>
                <a:spcPts val="635"/>
              </a:spcBef>
              <a:spcAft>
                <a:spcPts val="0"/>
              </a:spcAft>
              <a:buNone/>
            </a:pPr>
            <a:endParaRPr sz="3555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9921"/>
              </a:lnSpc>
              <a:spcBef>
                <a:spcPts val="635"/>
              </a:spcBef>
              <a:spcAft>
                <a:spcPts val="0"/>
              </a:spcAft>
              <a:buNone/>
            </a:pPr>
            <a:endParaRPr sz="3555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9921"/>
              </a:lnSpc>
              <a:spcBef>
                <a:spcPts val="635"/>
              </a:spcBef>
              <a:spcAft>
                <a:spcPts val="0"/>
              </a:spcAft>
              <a:buNone/>
            </a:pPr>
            <a:endParaRPr sz="3555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276577" algn="l" rtl="0">
              <a:lnSpc>
                <a:spcPct val="119921"/>
              </a:lnSpc>
              <a:spcBef>
                <a:spcPts val="635"/>
              </a:spcBef>
              <a:spcAft>
                <a:spcPts val="0"/>
              </a:spcAft>
              <a:buClr>
                <a:srgbClr val="000000"/>
              </a:buClr>
              <a:buSzPts val="3556"/>
              <a:buChar char="●"/>
            </a:pP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Linguagem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Assembly (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linguagem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símbolica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 Em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seguida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linguagem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alto </a:t>
            </a:r>
            <a:r>
              <a:rPr lang="en-US" sz="240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nível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Fortran e 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Cobol</a:t>
            </a:r>
          </a:p>
          <a:p>
            <a:pPr marL="381000" marR="0" lvl="0" indent="-276577" algn="l" rtl="0">
              <a:lnSpc>
                <a:spcPct val="119921"/>
              </a:lnSpc>
              <a:spcBef>
                <a:spcPts val="635"/>
              </a:spcBef>
              <a:spcAft>
                <a:spcPts val="0"/>
              </a:spcAft>
              <a:buClr>
                <a:srgbClr val="000000"/>
              </a:buClr>
              <a:buSzPts val="3556"/>
              <a:buChar char="●"/>
            </a:pP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276577" algn="l" rtl="0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6"/>
              <a:buChar char="●"/>
            </a:pP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Armazenamento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em Disco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9921"/>
              </a:lnSpc>
              <a:spcBef>
                <a:spcPts val="635"/>
              </a:spcBef>
              <a:spcAft>
                <a:spcPts val="0"/>
              </a:spcAft>
              <a:buNone/>
            </a:pPr>
            <a:endParaRPr sz="3555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0" y="2444725"/>
            <a:ext cx="161925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900" y="2529400"/>
            <a:ext cx="2391825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610300" y="356300"/>
            <a:ext cx="9015575" cy="124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4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Segunda Geração (1959 a 1964) </a:t>
            </a:r>
            <a:endParaRPr sz="444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622650" y="2021400"/>
            <a:ext cx="3563400" cy="301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381000" marR="0" lvl="0" indent="-177800" algn="l" rtl="0">
              <a:lnSpc>
                <a:spcPct val="12013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Primeiro Supercomputador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138"/>
              </a:lnSpc>
              <a:spcBef>
                <a:spcPts val="365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177800" algn="l" rtl="0">
              <a:lnSpc>
                <a:spcPct val="120138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Custava em torno de 13 milhões de dólares na época.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138"/>
              </a:lnSpc>
              <a:spcBef>
                <a:spcPts val="365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177800" algn="l" rtl="0">
              <a:lnSpc>
                <a:spcPct val="120138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Permitia até um milhão de operações por segundo.</a:t>
            </a:r>
            <a:r>
              <a:rPr lang="en-US" sz="31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11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075" y="1650975"/>
            <a:ext cx="4222750" cy="543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6621625" y="7083775"/>
            <a:ext cx="1233300" cy="38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201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IBM 7030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610300" y="356300"/>
            <a:ext cx="9015575" cy="124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198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Terceira Geração(1965 a 1970) </a:t>
            </a:r>
            <a:endParaRPr sz="488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1"/>
          </p:nvPr>
        </p:nvSpPr>
        <p:spPr>
          <a:xfrm>
            <a:off x="610300" y="1829150"/>
            <a:ext cx="9015575" cy="500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381000" marR="0" lvl="0" indent="-248355" algn="l" rtl="0">
              <a:lnSpc>
                <a:spcPct val="108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11"/>
              <a:buChar char="●"/>
            </a:pPr>
            <a:r>
              <a:rPr lang="en-US" sz="311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Usavam</a:t>
            </a:r>
            <a:r>
              <a:rPr lang="en-US" sz="311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n-US" sz="311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Circuito</a:t>
            </a:r>
            <a:r>
              <a:rPr lang="en-US" sz="311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11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Integrado</a:t>
            </a:r>
            <a:r>
              <a:rPr lang="en-US" sz="311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(CI) de </a:t>
            </a:r>
            <a:r>
              <a:rPr lang="en-US" sz="311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silício</a:t>
            </a:r>
            <a:endParaRPr sz="311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8035"/>
              </a:lnSpc>
              <a:spcBef>
                <a:spcPts val="563"/>
              </a:spcBef>
              <a:spcAft>
                <a:spcPts val="0"/>
              </a:spcAft>
              <a:buNone/>
            </a:pPr>
            <a:endParaRPr sz="311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8035"/>
              </a:lnSpc>
              <a:spcBef>
                <a:spcPts val="563"/>
              </a:spcBef>
              <a:spcAft>
                <a:spcPts val="0"/>
              </a:spcAft>
              <a:buNone/>
            </a:pPr>
            <a:endParaRPr sz="311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8035"/>
              </a:lnSpc>
              <a:spcBef>
                <a:spcPts val="563"/>
              </a:spcBef>
              <a:spcAft>
                <a:spcPts val="0"/>
              </a:spcAft>
              <a:buNone/>
            </a:pPr>
            <a:endParaRPr sz="311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8035"/>
              </a:lnSpc>
              <a:spcBef>
                <a:spcPts val="563"/>
              </a:spcBef>
              <a:spcAft>
                <a:spcPts val="0"/>
              </a:spcAft>
              <a:buNone/>
            </a:pPr>
            <a:endParaRPr sz="311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248355" algn="l" rtl="0">
              <a:lnSpc>
                <a:spcPct val="108035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3111"/>
              <a:buChar char="●"/>
            </a:pPr>
            <a:r>
              <a:rPr lang="en-US" sz="311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IBM System/360 foi </a:t>
            </a:r>
            <a:r>
              <a:rPr lang="en-US" sz="311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projetado</a:t>
            </a:r>
            <a:r>
              <a:rPr lang="en-US" sz="311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fins </a:t>
            </a:r>
            <a:r>
              <a:rPr lang="en-US" sz="311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comerciais</a:t>
            </a:r>
            <a:r>
              <a:rPr lang="en-US" sz="311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n-US" sz="311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científicos</a:t>
            </a:r>
            <a:r>
              <a:rPr lang="en-US" sz="311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311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248355" algn="l" rtl="0">
              <a:lnSpc>
                <a:spcPct val="108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11"/>
              <a:buChar char="●"/>
            </a:pPr>
            <a:r>
              <a:rPr lang="en-US" sz="311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en-US" sz="311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vendido</a:t>
            </a:r>
            <a:r>
              <a:rPr lang="en-US" sz="311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11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separado</a:t>
            </a:r>
            <a:r>
              <a:rPr lang="en-US" sz="311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 Hardware</a:t>
            </a:r>
            <a:endParaRPr sz="311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248355" algn="l" rtl="0">
              <a:lnSpc>
                <a:spcPct val="108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11"/>
              <a:buChar char="●"/>
            </a:pPr>
            <a:r>
              <a:rPr lang="en-US" sz="311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Conceito</a:t>
            </a:r>
            <a:r>
              <a:rPr lang="en-US" sz="311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311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multiprogramação</a:t>
            </a:r>
            <a:r>
              <a:rPr lang="en-US" sz="311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11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075" y="2254250"/>
            <a:ext cx="2360075" cy="21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610300" y="356300"/>
            <a:ext cx="9015575" cy="124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198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Terceira Geração(1965 a 1970)</a:t>
            </a:r>
            <a:endParaRPr sz="488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325" y="1883825"/>
            <a:ext cx="3788825" cy="50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4399125" y="7002625"/>
            <a:ext cx="1374400" cy="38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201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IBM 360/91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610300" y="356300"/>
            <a:ext cx="9015575" cy="124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201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Quarta Geração (1971 - atualmente)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1"/>
          <p:cNvSpPr txBox="1">
            <a:spLocks noGrp="1"/>
          </p:cNvSpPr>
          <p:nvPr>
            <p:ph type="body" idx="1"/>
          </p:nvPr>
        </p:nvSpPr>
        <p:spPr>
          <a:xfrm>
            <a:off x="610300" y="1829150"/>
            <a:ext cx="9015575" cy="500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381000" marR="0" lvl="0" indent="-276577" rtl="0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6"/>
              <a:buChar char="●"/>
            </a:pP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Computadores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mais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rápidos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menores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276577" rtl="0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6"/>
              <a:buChar char="●"/>
            </a:pP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Advento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dos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Microcomputadores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Computadores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Pessoais</a:t>
            </a:r>
            <a:endParaRPr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9921"/>
              </a:lnSpc>
              <a:spcBef>
                <a:spcPts val="635"/>
              </a:spcBef>
              <a:spcAft>
                <a:spcPts val="0"/>
              </a:spcAft>
              <a:buNone/>
            </a:pPr>
            <a:endParaRPr sz="3555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000" y="3810000"/>
            <a:ext cx="4741325" cy="32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6240625" y="7163150"/>
            <a:ext cx="1854200" cy="38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201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Tela do Apple II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400" y="3661825"/>
            <a:ext cx="3661825" cy="359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2053150" y="7300725"/>
            <a:ext cx="839950" cy="34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203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7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Apple 2</a:t>
            </a:r>
            <a:endParaRPr sz="177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610300" y="179900"/>
            <a:ext cx="9015575" cy="124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4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Computador Pessoal da IBM (PC)</a:t>
            </a:r>
            <a:endParaRPr sz="444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6825" y="1322900"/>
            <a:ext cx="3915825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400" y="1333500"/>
            <a:ext cx="3852325" cy="18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500" y="3799400"/>
            <a:ext cx="3778250" cy="17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6250" y="3788825"/>
            <a:ext cx="3852325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6150" y="5725575"/>
            <a:ext cx="3767650" cy="17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37250" y="6402900"/>
            <a:ext cx="836075" cy="45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6039550" y="6461100"/>
            <a:ext cx="704125" cy="41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22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1997</a:t>
            </a:r>
            <a:endParaRPr sz="2222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610300" y="356300"/>
            <a:ext cx="9015575" cy="124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198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Padrão Wintel</a:t>
            </a:r>
            <a:endParaRPr sz="488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3150" y="2127225"/>
            <a:ext cx="5069400" cy="35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6141850" y="5882550"/>
            <a:ext cx="2319850" cy="38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201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Processadores Intel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750" y="2095500"/>
            <a:ext cx="3090325" cy="37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615504" y="6014850"/>
            <a:ext cx="3619921" cy="38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201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Operacional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Windows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610300" y="356300"/>
            <a:ext cx="9015575" cy="124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198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Quinta Geração</a:t>
            </a:r>
            <a:endParaRPr sz="488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610300" y="1829150"/>
            <a:ext cx="9015575" cy="500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5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276577" algn="l" rtl="0">
              <a:lnSpc>
                <a:spcPct val="119921"/>
              </a:lnSpc>
              <a:spcBef>
                <a:spcPts val="635"/>
              </a:spcBef>
              <a:spcAft>
                <a:spcPts val="0"/>
              </a:spcAft>
              <a:buClr>
                <a:srgbClr val="000000"/>
              </a:buClr>
              <a:buSzPts val="3556"/>
              <a:buChar char="●"/>
            </a:pPr>
            <a:r>
              <a:rPr lang="en-US" sz="35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Interligência Artificial</a:t>
            </a:r>
            <a:endParaRPr sz="355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9921"/>
              </a:lnSpc>
              <a:spcBef>
                <a:spcPts val="635"/>
              </a:spcBef>
              <a:spcAft>
                <a:spcPts val="0"/>
              </a:spcAft>
              <a:buNone/>
            </a:pPr>
            <a:endParaRPr sz="355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276577" algn="l" rtl="0">
              <a:lnSpc>
                <a:spcPct val="119921"/>
              </a:lnSpc>
              <a:spcBef>
                <a:spcPts val="635"/>
              </a:spcBef>
              <a:spcAft>
                <a:spcPts val="0"/>
              </a:spcAft>
              <a:buClr>
                <a:srgbClr val="000000"/>
              </a:buClr>
              <a:buSzPts val="3556"/>
              <a:buChar char="●"/>
            </a:pPr>
            <a:r>
              <a:rPr lang="en-US" sz="35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Redes de Computador</a:t>
            </a:r>
            <a:endParaRPr sz="355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610300" y="356300"/>
            <a:ext cx="9015575" cy="124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198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Inteligência Artificial</a:t>
            </a:r>
            <a:endParaRPr sz="488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1"/>
          </p:nvPr>
        </p:nvSpPr>
        <p:spPr>
          <a:xfrm>
            <a:off x="610300" y="1829150"/>
            <a:ext cx="9015575" cy="500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381000" marR="0" lvl="0" indent="-2201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6" u="sng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Resolução</a:t>
            </a:r>
            <a:r>
              <a:rPr lang="en-US" sz="2666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problemas: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Essa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área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 IA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inclui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um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espectro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atividades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de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jogos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eletrônicos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planejamento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estratégico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militar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2201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6" u="sng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Linguagens</a:t>
            </a:r>
            <a:r>
              <a:rPr lang="en-US" sz="2666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66" u="sng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naturais</a:t>
            </a:r>
            <a:r>
              <a:rPr lang="en-US" sz="2666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Esse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aspecto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envolve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estudo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 interface entre pessoas e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computadores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em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linguagem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natural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irrestrita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2201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6" u="sng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Sistemas</a:t>
            </a:r>
            <a:r>
              <a:rPr lang="en-US" sz="2666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66" u="sng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especialistas</a:t>
            </a:r>
            <a:r>
              <a:rPr lang="en-US" sz="2666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Esses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sistemas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IA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apresentam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computador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como um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especialista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em algum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tópico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em particular, por exemplo,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Sistemas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Gerenciadores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Escalas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Vôos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2201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6" u="sng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Robótica</a:t>
            </a:r>
            <a:r>
              <a:rPr lang="en-US" sz="2666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Esse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campo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envolve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dotar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máquinas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controladas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por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computador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capacidades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eletrônicas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visão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fala, </a:t>
            </a: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tato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etc. </a:t>
            </a:r>
            <a:endParaRPr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10300" y="356300"/>
            <a:ext cx="9015575" cy="124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198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Conteúdo</a:t>
            </a:r>
            <a:endParaRPr sz="488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610300" y="1829150"/>
            <a:ext cx="9015575" cy="500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381000" marR="0" lvl="0" indent="-276577" algn="l" rtl="0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6"/>
              <a:buChar char="●"/>
            </a:pPr>
            <a:r>
              <a:rPr lang="en-US" sz="35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Computadores Pré-Modernos</a:t>
            </a:r>
            <a:endParaRPr sz="355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276577" algn="l" rtl="0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6"/>
              <a:buChar char="●"/>
            </a:pPr>
            <a:r>
              <a:rPr lang="en-US" sz="35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Computação Moderna</a:t>
            </a:r>
            <a:endParaRPr sz="355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0" marR="0" lvl="1" indent="-248355" algn="l" rtl="0">
              <a:lnSpc>
                <a:spcPct val="1200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11"/>
              <a:buChar char="○"/>
            </a:pPr>
            <a:r>
              <a:rPr lang="en-US" sz="31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Primeira Geração</a:t>
            </a:r>
            <a:endParaRPr sz="311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0" marR="0" lvl="1" indent="-248355" algn="l" rtl="0">
              <a:lnSpc>
                <a:spcPct val="1200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11"/>
              <a:buChar char="○"/>
            </a:pPr>
            <a:r>
              <a:rPr lang="en-US" sz="31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Segunda Geração</a:t>
            </a:r>
            <a:endParaRPr sz="311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0" marR="0" lvl="1" indent="-248355" algn="l" rtl="0">
              <a:lnSpc>
                <a:spcPct val="1200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11"/>
              <a:buChar char="○"/>
            </a:pPr>
            <a:r>
              <a:rPr lang="en-US" sz="31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Terceira Geração</a:t>
            </a:r>
            <a:endParaRPr sz="311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0" marR="0" lvl="1" indent="-248355" algn="l" rtl="0">
              <a:lnSpc>
                <a:spcPct val="1200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11"/>
              <a:buChar char="○"/>
            </a:pPr>
            <a:r>
              <a:rPr lang="en-US" sz="31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Quarta Geração</a:t>
            </a:r>
            <a:endParaRPr sz="311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0" marR="0" lvl="1" indent="-248355" algn="l" rtl="0">
              <a:lnSpc>
                <a:spcPct val="1200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11"/>
              <a:buChar char="○"/>
            </a:pPr>
            <a:r>
              <a:rPr lang="en-US" sz="31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Quinta Geração</a:t>
            </a:r>
            <a:endParaRPr sz="311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610300" y="356300"/>
            <a:ext cx="9015575" cy="124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198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Redes de Computador</a:t>
            </a:r>
            <a:endParaRPr sz="488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575" y="1883825"/>
            <a:ext cx="7694075" cy="47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610300" y="356300"/>
            <a:ext cx="9015575" cy="124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198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início da era da Computação</a:t>
            </a:r>
            <a:endParaRPr sz="488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50" y="2275400"/>
            <a:ext cx="3619500" cy="242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9"/>
          <p:cNvSpPr txBox="1"/>
          <p:nvPr/>
        </p:nvSpPr>
        <p:spPr>
          <a:xfrm>
            <a:off x="467425" y="2345950"/>
            <a:ext cx="3461100" cy="236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381000" marR="0" lvl="0" indent="-149577" algn="l" rtl="0">
              <a:lnSpc>
                <a:spcPct val="1196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6"/>
              <a:buChar char="●"/>
            </a:pPr>
            <a:r>
              <a:rPr lang="en-US" sz="15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 1890, Hermann Holeritth</a:t>
            </a:r>
            <a:endParaRPr sz="155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96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desenvolveu um tabulador estatísitico </a:t>
            </a:r>
            <a:endParaRPr sz="155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96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auxiliar no senso dos EUA.</a:t>
            </a:r>
            <a:endParaRPr sz="155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964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149577" algn="l" rtl="0">
              <a:lnSpc>
                <a:spcPct val="1196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6"/>
              <a:buChar char="●"/>
            </a:pPr>
            <a:r>
              <a:rPr lang="en-US" sz="15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 1896, funda uma companhia </a:t>
            </a:r>
            <a:endParaRPr sz="155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96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Chamada TMC: Tabulation Machine </a:t>
            </a:r>
            <a:endParaRPr sz="155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96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Company que depois deu origem a </a:t>
            </a:r>
            <a:endParaRPr sz="155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96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IBM.</a:t>
            </a:r>
            <a:endParaRPr sz="155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900" y="2286000"/>
            <a:ext cx="5852575" cy="43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610300" y="356300"/>
            <a:ext cx="9015575" cy="124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198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 I (1940)</a:t>
            </a:r>
            <a:endParaRPr sz="488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01625" y="1700375"/>
            <a:ext cx="9072025" cy="500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381000" marR="0" lvl="0" indent="-177800" algn="l" rtl="0">
              <a:lnSpc>
                <a:spcPct val="12013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Howard Aiken com o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financiamento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 IBM cria o Mark I.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177800" algn="l" rtl="0">
              <a:lnSpc>
                <a:spcPct val="12013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Composto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por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relés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eletromecânicos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177800" algn="l" rtl="0">
              <a:lnSpc>
                <a:spcPct val="12013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Podia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somar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ou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subtrair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números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23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dígitos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em 3/10 de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segundo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multiplicá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-los em três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segundos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177800" algn="l" rtl="0">
              <a:lnSpc>
                <a:spcPct val="12013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 só dia, a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máquina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podia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efetuar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cálculos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antes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exigiam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seis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meses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completos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150" y="3810000"/>
            <a:ext cx="6561650" cy="36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610300" y="356300"/>
            <a:ext cx="9015575" cy="124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198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 I (1944)</a:t>
            </a:r>
            <a:endParaRPr sz="488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756825"/>
            <a:ext cx="6868575" cy="46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1"/>
          <p:cNvSpPr txBox="1"/>
          <p:nvPr/>
        </p:nvSpPr>
        <p:spPr>
          <a:xfrm>
            <a:off x="3820575" y="6762750"/>
            <a:ext cx="2672625" cy="38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201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Painel lateral do Mark I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610300" y="356300"/>
            <a:ext cx="9015575" cy="163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4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 computadores de Konrad Zuse (1939-1944)</a:t>
            </a:r>
            <a:endParaRPr sz="444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2"/>
          <p:cNvSpPr txBox="1">
            <a:spLocks noGrp="1"/>
          </p:cNvSpPr>
          <p:nvPr>
            <p:ph type="body" idx="1"/>
          </p:nvPr>
        </p:nvSpPr>
        <p:spPr>
          <a:xfrm>
            <a:off x="610300" y="1829150"/>
            <a:ext cx="9015575" cy="500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381000" marR="0" lvl="0" indent="-220133" algn="l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Z1 e Z2 tinham um teclado para introduzir problemas no computador e o resultado faiscava num quadro com muitas lampadazinhas.</a:t>
            </a:r>
            <a:endParaRPr sz="266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220133" algn="l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Z3 e Z4 trabalhavam com o sistema binário.</a:t>
            </a:r>
            <a:endParaRPr sz="266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220133" algn="l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Zuze idealizou um computador de Válvula, mas não teve apoio governamental</a:t>
            </a:r>
            <a:r>
              <a:rPr lang="en-US" sz="35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55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9921"/>
              </a:lnSpc>
              <a:spcBef>
                <a:spcPts val="635"/>
              </a:spcBef>
              <a:spcAft>
                <a:spcPts val="0"/>
              </a:spcAft>
              <a:buNone/>
            </a:pPr>
            <a:endParaRPr sz="355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4150" y="4974150"/>
            <a:ext cx="3915825" cy="26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610300" y="356300"/>
            <a:ext cx="9015575" cy="124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198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Collossus (1943)</a:t>
            </a:r>
            <a:endParaRPr sz="488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400" y="3439575"/>
            <a:ext cx="4815400" cy="33019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/>
        </p:nvSpPr>
        <p:spPr>
          <a:xfrm>
            <a:off x="4781900" y="6843875"/>
            <a:ext cx="4662300" cy="38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201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Colossus: decifrava código dos nazistas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1021275" y="1793776"/>
            <a:ext cx="8070125" cy="129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381000" marR="0" lvl="0" indent="-220133" algn="l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Projeto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liderado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pelo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matemático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Alan Turing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220133" algn="l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Possui 2000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válvulas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idêntico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ao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proposto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Zuse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220133" algn="l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Processava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5000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caraceteres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610300" y="3070925"/>
            <a:ext cx="9015575" cy="124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198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Computação Moderna</a:t>
            </a:r>
            <a:endParaRPr sz="488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610300" y="356300"/>
            <a:ext cx="9015575" cy="124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198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Primeira Geração (1946-1959)</a:t>
            </a:r>
            <a:endParaRPr sz="488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610300" y="1829150"/>
            <a:ext cx="9015575" cy="500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381000" marR="0" lvl="0" indent="-276577" algn="l" rtl="0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6"/>
              <a:buChar char="●"/>
            </a:pPr>
            <a:r>
              <a:rPr lang="en-US" sz="355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Válvulas</a:t>
            </a:r>
            <a:r>
              <a:rPr lang="en-US" sz="355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355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vácuo</a:t>
            </a:r>
            <a:r>
              <a:rPr lang="en-US" sz="355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355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tamanho</a:t>
            </a:r>
            <a:r>
              <a:rPr lang="en-US" sz="355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 </a:t>
            </a:r>
            <a:r>
              <a:rPr lang="en-US" sz="355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lâmpada</a:t>
            </a:r>
            <a:r>
              <a:rPr lang="en-US" sz="355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5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elétrica</a:t>
            </a:r>
            <a:r>
              <a:rPr lang="en-US" sz="355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3555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276577" algn="l" rtl="0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6"/>
              <a:buChar char="●"/>
            </a:pPr>
            <a:r>
              <a:rPr lang="en-US" sz="355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Programação</a:t>
            </a:r>
            <a:r>
              <a:rPr lang="en-US" sz="355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através de </a:t>
            </a:r>
            <a:r>
              <a:rPr lang="en-US" sz="355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linguagem</a:t>
            </a:r>
            <a:r>
              <a:rPr lang="en-US" sz="355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355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máquina</a:t>
            </a:r>
            <a:endParaRPr sz="3555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276577" algn="l" rtl="0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6"/>
              <a:buChar char="●"/>
            </a:pPr>
            <a:r>
              <a:rPr lang="en-US" sz="355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Armazenamento</a:t>
            </a:r>
            <a:r>
              <a:rPr lang="en-US" sz="355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5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primário</a:t>
            </a:r>
            <a:r>
              <a:rPr lang="en-US" sz="355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por </a:t>
            </a:r>
            <a:r>
              <a:rPr lang="en-US" sz="355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cartões</a:t>
            </a:r>
            <a:r>
              <a:rPr lang="en-US" sz="355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5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perfurados</a:t>
            </a:r>
            <a:r>
              <a:rPr lang="en-US" sz="355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Em 57 </a:t>
            </a:r>
            <a:r>
              <a:rPr lang="en-US" sz="355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criou</a:t>
            </a:r>
            <a:r>
              <a:rPr lang="en-US" sz="355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-se a </a:t>
            </a:r>
            <a:r>
              <a:rPr lang="en-US" sz="355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fita</a:t>
            </a:r>
            <a:r>
              <a:rPr lang="en-US" sz="355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55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magnética</a:t>
            </a:r>
            <a:r>
              <a:rPr lang="en-US" sz="355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3555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9921"/>
              </a:lnSpc>
              <a:spcBef>
                <a:spcPts val="635"/>
              </a:spcBef>
              <a:spcAft>
                <a:spcPts val="0"/>
              </a:spcAft>
              <a:buNone/>
            </a:pPr>
            <a:endParaRPr sz="3555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150" y="5492750"/>
            <a:ext cx="1428750" cy="17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8187950" y="7221350"/>
            <a:ext cx="1106300" cy="38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201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válvula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541</Words>
  <Application>Microsoft Office PowerPoint</Application>
  <PresentationFormat>Personalizar</PresentationFormat>
  <Paragraphs>94</Paragraphs>
  <Slides>20</Slides>
  <Notes>20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1" baseType="lpstr">
      <vt:lpstr>Custom</vt:lpstr>
      <vt:lpstr>A Evolução do Computador  parte 2</vt:lpstr>
      <vt:lpstr>Conteúdo</vt:lpstr>
      <vt:lpstr>O início da era da Computação</vt:lpstr>
      <vt:lpstr>Mark I (1940)</vt:lpstr>
      <vt:lpstr>Mark I (1944)</vt:lpstr>
      <vt:lpstr>Os computadores de Konrad Zuse (1939-1944)</vt:lpstr>
      <vt:lpstr>Collossus (1943)</vt:lpstr>
      <vt:lpstr>Computação Moderna</vt:lpstr>
      <vt:lpstr>Primeira Geração (1946-1959)</vt:lpstr>
      <vt:lpstr>Primeira Geração (1946-1959)</vt:lpstr>
      <vt:lpstr>Segunda Geração (1959 a 1964)</vt:lpstr>
      <vt:lpstr>Segunda Geração (1959 a 1964) </vt:lpstr>
      <vt:lpstr>Terceira Geração(1965 a 1970) </vt:lpstr>
      <vt:lpstr>Terceira Geração(1965 a 1970)</vt:lpstr>
      <vt:lpstr>Quarta Geração (1971 - atualmente)</vt:lpstr>
      <vt:lpstr>Computador Pessoal da IBM (PC)</vt:lpstr>
      <vt:lpstr>Padrão Wintel</vt:lpstr>
      <vt:lpstr>Quinta Geração</vt:lpstr>
      <vt:lpstr>Inteligência Artificial</vt:lpstr>
      <vt:lpstr>Redes de Computador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Evolução do Computador  parte 2</dc:title>
  <cp:lastModifiedBy>Gilberto Farias</cp:lastModifiedBy>
  <cp:revision>1</cp:revision>
  <dcterms:modified xsi:type="dcterms:W3CDTF">2020-09-14T10:58:36Z</dcterms:modified>
</cp:coreProperties>
</file>